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
  </p:notesMasterIdLst>
  <p:sldIdLst>
    <p:sldId id="259" r:id="rId2"/>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90" userDrawn="1">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0000"/>
    <a:srgbClr val="F8CBAD"/>
    <a:srgbClr val="F8E8D4"/>
    <a:srgbClr val="F7E4CD"/>
    <a:srgbClr val="FFC000"/>
    <a:srgbClr val="3E0000"/>
    <a:srgbClr val="CC3300"/>
    <a:srgbClr val="460000"/>
    <a:srgbClr val="EE0000"/>
    <a:srgbClr val="F0F4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2515" y="58"/>
      </p:cViewPr>
      <p:guideLst>
        <p:guide orient="horz" pos="3390"/>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82" tIns="45791" rIns="91582" bIns="457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6" cy="498693"/>
          </a:xfrm>
          <a:prstGeom prst="rect">
            <a:avLst/>
          </a:prstGeom>
        </p:spPr>
        <p:txBody>
          <a:bodyPr vert="horz" lIns="91582" tIns="45791" rIns="91582" bIns="45791" rtlCol="0"/>
          <a:lstStyle>
            <a:lvl1pPr algn="r">
              <a:defRPr sz="1200"/>
            </a:lvl1pPr>
          </a:lstStyle>
          <a:p>
            <a:fld id="{70F99883-74AE-4A2C-81B7-5B86A08198C0}" type="datetimeFigureOut">
              <a:rPr kumimoji="1" lang="ja-JP" altLang="en-US" smtClean="0"/>
              <a:t>2024/4/22</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82" tIns="45791" rIns="91582" bIns="45791"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3"/>
          </a:xfrm>
          <a:prstGeom prst="rect">
            <a:avLst/>
          </a:prstGeom>
        </p:spPr>
        <p:txBody>
          <a:bodyPr vert="horz" lIns="91582" tIns="45791" rIns="91582" bIns="457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8"/>
            <a:ext cx="2949786" cy="498692"/>
          </a:xfrm>
          <a:prstGeom prst="rect">
            <a:avLst/>
          </a:prstGeom>
        </p:spPr>
        <p:txBody>
          <a:bodyPr vert="horz" lIns="91582" tIns="45791" rIns="91582" bIns="457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6" cy="498692"/>
          </a:xfrm>
          <a:prstGeom prst="rect">
            <a:avLst/>
          </a:prstGeom>
        </p:spPr>
        <p:txBody>
          <a:bodyPr vert="horz" lIns="91582" tIns="45791" rIns="91582" bIns="45791"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4/22/2024</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microsoft.com/office/2007/relationships/hdphoto" Target="../media/hdphoto1.wdp"/><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2.xml"/><Relationship Id="rId6" Type="http://schemas.microsoft.com/office/2007/relationships/hdphoto" Target="../media/hdphoto2.wdp"/><Relationship Id="rId11" Type="http://schemas.openxmlformats.org/officeDocument/2006/relationships/image" Target="../media/image6.png"/><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hyperlink" Target="https://horipro-stage.jp/" TargetMode="External"/><Relationship Id="rId9"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AB7EB1F8-D5CB-4A62-858A-2DA18CF36D85}"/>
              </a:ext>
            </a:extLst>
          </p:cNvPr>
          <p:cNvSpPr/>
          <p:nvPr/>
        </p:nvSpPr>
        <p:spPr>
          <a:xfrm>
            <a:off x="359874" y="213422"/>
            <a:ext cx="7055827" cy="928421"/>
          </a:xfrm>
          <a:prstGeom prst="rect">
            <a:avLst/>
          </a:prstGeom>
          <a:solidFill>
            <a:schemeClr val="accent3">
              <a:lumMod val="40000"/>
              <a:lumOff val="60000"/>
              <a:alpha val="65098"/>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3" name="図 12"/>
          <p:cNvPicPr>
            <a:picLocks noChangeAspect="1"/>
          </p:cNvPicPr>
          <p:nvPr/>
        </p:nvPicPr>
        <p:blipFill>
          <a:blip r:embed="rId2">
            <a:biLevel thresh="75000"/>
            <a:extLst>
              <a:ext uri="{BEBA8EAE-BF5A-486C-A8C5-ECC9F3942E4B}">
                <a14:imgProps xmlns:a14="http://schemas.microsoft.com/office/drawing/2010/main">
                  <a14:imgLayer r:embed="rId3">
                    <a14:imgEffect>
                      <a14:saturation sat="3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86931" y="8148079"/>
            <a:ext cx="7601712" cy="2219446"/>
          </a:xfrm>
          <a:prstGeom prst="rect">
            <a:avLst/>
          </a:prstGeom>
          <a:ln>
            <a:noFill/>
          </a:ln>
        </p:spPr>
      </p:pic>
      <p:sp>
        <p:nvSpPr>
          <p:cNvPr id="28" name="テキスト ボックス 27">
            <a:extLst>
              <a:ext uri="{FF2B5EF4-FFF2-40B4-BE49-F238E27FC236}">
                <a16:creationId xmlns:a16="http://schemas.microsoft.com/office/drawing/2014/main" id="{EF3D82D5-5CA4-45E9-B2DD-09FD0A05B2FE}"/>
              </a:ext>
            </a:extLst>
          </p:cNvPr>
          <p:cNvSpPr txBox="1"/>
          <p:nvPr/>
        </p:nvSpPr>
        <p:spPr>
          <a:xfrm>
            <a:off x="617217" y="8846352"/>
            <a:ext cx="6724224" cy="1261884"/>
          </a:xfrm>
          <a:prstGeom prst="rect">
            <a:avLst/>
          </a:prstGeom>
          <a:noFill/>
        </p:spPr>
        <p:txBody>
          <a:bodyPr wrap="square">
            <a:spAutoFit/>
          </a:bodyPr>
          <a:lstStyle/>
          <a:p>
            <a:r>
              <a:rPr lang="ja-JP" altLang="en-US" sz="1200" dirty="0">
                <a:latin typeface="UD デジタル 教科書体 NK-R" panose="02020400000000000000" pitchFamily="18" charset="-128"/>
                <a:ea typeface="UD デジタル 教科書体 NK-R" panose="02020400000000000000" pitchFamily="18" charset="-128"/>
              </a:rPr>
              <a:t>①　</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ホリプロステージ</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hlinkClick r:id="rId4">
                  <a:extLst>
                    <a:ext uri="{A12FA001-AC4F-418D-AE19-62706E023703}">
                      <ahyp:hlinkClr xmlns:ahyp="http://schemas.microsoft.com/office/drawing/2018/hyperlinkcolor" val="tx"/>
                    </a:ext>
                  </a:extLst>
                </a:hlinkClick>
              </a:rPr>
              <a:t>https://horipro-stage.jp/</a:t>
            </a:r>
            <a:r>
              <a:rPr lang="ja-JP" altLang="en-US" sz="1200" dirty="0">
                <a:latin typeface="UD デジタル 教科書体 NK-R" panose="02020400000000000000" pitchFamily="18" charset="-128"/>
                <a:ea typeface="UD デジタル 教科書体 NK-R" panose="02020400000000000000" pitchFamily="18" charset="-128"/>
              </a:rPr>
              <a:t>　にアクセス</a:t>
            </a:r>
            <a:endParaRPr lang="en-US" altLang="ja-JP" sz="1200" dirty="0">
              <a:latin typeface="UD デジタル 教科書体 NK-R" panose="02020400000000000000" pitchFamily="18" charset="-128"/>
              <a:ea typeface="UD デジタル 教科書体 NK-R" panose="02020400000000000000" pitchFamily="18" charset="-128"/>
            </a:endParaRPr>
          </a:p>
          <a:p>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②　サイト内 右上の　　　　　　　　　　　　　　　　　をクリック　</a:t>
            </a:r>
            <a:endParaRPr lang="en-US" altLang="ja-JP" sz="1200" dirty="0">
              <a:latin typeface="UD デジタル 教科書体 NK-R" panose="02020400000000000000" pitchFamily="18" charset="-128"/>
              <a:ea typeface="UD デジタル 教科書体 NK-R" panose="02020400000000000000" pitchFamily="18" charset="-128"/>
            </a:endParaRPr>
          </a:p>
          <a:p>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③　</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チケット予約・購入</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ページにて　</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会員</a:t>
            </a:r>
            <a:r>
              <a:rPr lang="en-US" altLang="ja-JP" sz="1200" dirty="0">
                <a:latin typeface="UD デジタル 教科書体 NK-R" panose="02020400000000000000" pitchFamily="18" charset="-128"/>
                <a:ea typeface="UD デジタル 教科書体 NK-R" panose="02020400000000000000" pitchFamily="18" charset="-128"/>
              </a:rPr>
              <a:t>ID</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600" b="1" dirty="0" err="1">
                <a:latin typeface="UD デジタル 教科書体 NK-R" panose="02020400000000000000" pitchFamily="18" charset="-128"/>
                <a:ea typeface="UD デジタル 教科書体 NK-R" panose="02020400000000000000" pitchFamily="18" charset="-128"/>
              </a:rPr>
              <a:t>kyojokai</a:t>
            </a:r>
            <a:r>
              <a:rPr lang="en-US" altLang="ja-JP" sz="1200" b="1"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パスワード： </a:t>
            </a:r>
            <a:r>
              <a:rPr lang="en-US" altLang="ja-JP" sz="1600" b="1" dirty="0" err="1">
                <a:latin typeface="UD デジタル 教科書体 NK-R" panose="02020400000000000000" pitchFamily="18" charset="-128"/>
                <a:ea typeface="UD デジタル 教科書体 NK-R" panose="02020400000000000000" pitchFamily="18" charset="-128"/>
              </a:rPr>
              <a:t>tiket</a:t>
            </a:r>
            <a:r>
              <a:rPr lang="ja-JP" altLang="en-US" sz="1200" b="1"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を入力しログイン</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会員登録はしないでください</a:t>
            </a:r>
            <a:r>
              <a:rPr lang="en-US" altLang="ja-JP" sz="1200" dirty="0">
                <a:latin typeface="UD デジタル 教科書体 NK-R" panose="02020400000000000000" pitchFamily="18" charset="-128"/>
                <a:ea typeface="UD デジタル 教科書体 NK-R" panose="02020400000000000000" pitchFamily="18" charset="-128"/>
              </a:rPr>
              <a:t>)</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10" name="正方形/長方形 9"/>
          <p:cNvSpPr>
            <a:spLocks/>
          </p:cNvSpPr>
          <p:nvPr/>
        </p:nvSpPr>
        <p:spPr>
          <a:xfrm>
            <a:off x="226046" y="10260279"/>
            <a:ext cx="6686990" cy="344261"/>
          </a:xfrm>
          <a:prstGeom prst="rect">
            <a:avLst/>
          </a:prstGeom>
          <a:ln>
            <a:noFill/>
          </a:ln>
        </p:spPr>
        <p:txBody>
          <a:bodyPr wrap="square">
            <a:spAutoFit/>
          </a:bodyPr>
          <a:lstStyle/>
          <a:p>
            <a:pPr algn="ctr">
              <a:lnSpc>
                <a:spcPct val="150000"/>
              </a:lnSpc>
            </a:pPr>
            <a:r>
              <a:rPr lang="ja-JP" altLang="en-US" sz="1200" dirty="0">
                <a:latin typeface="UD デジタル 教科書体 NP-R" panose="02020400000000000000" pitchFamily="18" charset="-128"/>
                <a:ea typeface="UD デジタル 教科書体 NP-R" panose="02020400000000000000" pitchFamily="18" charset="-128"/>
              </a:rPr>
              <a:t>お問合せ：ホリプロチケットセンター　</a:t>
            </a:r>
            <a:r>
              <a:rPr lang="en-US" altLang="ja-JP" sz="1200" dirty="0">
                <a:latin typeface="UD デジタル 教科書体 NP-R" panose="02020400000000000000" pitchFamily="18" charset="-128"/>
                <a:ea typeface="UD デジタル 教科書体 NP-R" panose="02020400000000000000" pitchFamily="18" charset="-128"/>
              </a:rPr>
              <a:t>03-3490-4949</a:t>
            </a:r>
            <a:endParaRPr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5611645" y="10307150"/>
            <a:ext cx="966932" cy="338554"/>
          </a:xfrm>
          <a:prstGeom prst="rect">
            <a:avLst/>
          </a:prstGeom>
          <a:ln>
            <a:noFill/>
          </a:ln>
        </p:spPr>
        <p:txBody>
          <a:bodyPr wrap="none">
            <a:spAutoFit/>
          </a:bodyPr>
          <a:lstStyle/>
          <a:p>
            <a:pPr algn="ctr"/>
            <a:r>
              <a:rPr lang="ja-JP" altLang="en-US" sz="800" dirty="0">
                <a:latin typeface="UD デジタル 教科書体 NP-R" panose="02020400000000000000" pitchFamily="18" charset="-128"/>
                <a:ea typeface="UD デジタル 教科書体 NP-R" panose="02020400000000000000" pitchFamily="18" charset="-128"/>
              </a:rPr>
              <a:t>平日</a:t>
            </a:r>
            <a:r>
              <a:rPr lang="en-US" altLang="ja-JP" sz="800" dirty="0">
                <a:latin typeface="UD デジタル 教科書体 NP-R" panose="02020400000000000000" pitchFamily="18" charset="-128"/>
                <a:ea typeface="UD デジタル 教科書体 NP-R" panose="02020400000000000000" pitchFamily="18" charset="-128"/>
              </a:rPr>
              <a:t>11</a:t>
            </a:r>
            <a:r>
              <a:rPr lang="ja-JP" altLang="en-US" sz="800" dirty="0">
                <a:latin typeface="UD デジタル 教科書体 NP-R" panose="02020400000000000000" pitchFamily="18" charset="-128"/>
                <a:ea typeface="UD デジタル 教科書体 NP-R" panose="02020400000000000000" pitchFamily="18" charset="-128"/>
              </a:rPr>
              <a:t>時～</a:t>
            </a:r>
            <a:r>
              <a:rPr lang="en-US" altLang="ja-JP" sz="800" dirty="0">
                <a:latin typeface="UD デジタル 教科書体 NP-R" panose="02020400000000000000" pitchFamily="18" charset="-128"/>
                <a:ea typeface="UD デジタル 教科書体 NP-R" panose="02020400000000000000" pitchFamily="18" charset="-128"/>
              </a:rPr>
              <a:t>18</a:t>
            </a:r>
            <a:r>
              <a:rPr lang="ja-JP" altLang="en-US" sz="800" dirty="0">
                <a:latin typeface="UD デジタル 教科書体 NP-R" panose="02020400000000000000" pitchFamily="18" charset="-128"/>
                <a:ea typeface="UD デジタル 教科書体 NP-R" panose="02020400000000000000" pitchFamily="18" charset="-128"/>
              </a:rPr>
              <a:t>時</a:t>
            </a:r>
            <a:endParaRPr lang="en-US" altLang="ja-JP" sz="800" dirty="0">
              <a:latin typeface="UD デジタル 教科書体 NP-R" panose="02020400000000000000" pitchFamily="18" charset="-128"/>
              <a:ea typeface="UD デジタル 教科書体 NP-R" panose="02020400000000000000" pitchFamily="18" charset="-128"/>
            </a:endParaRPr>
          </a:p>
          <a:p>
            <a:pPr algn="ctr"/>
            <a:r>
              <a:rPr lang="ja-JP" altLang="en-US" sz="800" dirty="0">
                <a:latin typeface="UD デジタル 教科書体 NP-R" panose="02020400000000000000" pitchFamily="18" charset="-128"/>
                <a:ea typeface="UD デジタル 教科書体 NP-R" panose="02020400000000000000" pitchFamily="18" charset="-128"/>
              </a:rPr>
              <a:t>土日祝休み</a:t>
            </a:r>
            <a:endParaRPr lang="en-US" altLang="ja-JP" sz="800" dirty="0">
              <a:latin typeface="UD デジタル 教科書体 NP-R" panose="02020400000000000000" pitchFamily="18" charset="-128"/>
              <a:ea typeface="UD デジタル 教科書体 NP-R" panose="02020400000000000000" pitchFamily="18" charset="-128"/>
            </a:endParaRPr>
          </a:p>
        </p:txBody>
      </p:sp>
      <p:sp>
        <p:nvSpPr>
          <p:cNvPr id="8" name="正方形/長方形 7"/>
          <p:cNvSpPr/>
          <p:nvPr/>
        </p:nvSpPr>
        <p:spPr>
          <a:xfrm>
            <a:off x="50355" y="1510582"/>
            <a:ext cx="7775574" cy="1646605"/>
          </a:xfrm>
          <a:prstGeom prst="rect">
            <a:avLst/>
          </a:prstGeom>
          <a:ln>
            <a:noFill/>
          </a:ln>
        </p:spPr>
        <p:txBody>
          <a:bodyPr wrap="square">
            <a:spAutoFit/>
          </a:bodyPr>
          <a:lstStyle/>
          <a:p>
            <a:pPr algn="ctr"/>
            <a:r>
              <a:rPr lang="ja-JP" altLang="en-US" sz="16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舞台</a:t>
            </a:r>
            <a:r>
              <a:rPr lang="en-US" altLang="ja-JP" sz="28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lang="ja-JP" altLang="en-US" sz="28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未来少年コナン</a:t>
            </a:r>
            <a:r>
              <a:rPr lang="en-US" altLang="ja-JP" sz="28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p>
          <a:p>
            <a:pPr algn="ctr"/>
            <a:endParaRPr lang="en-US" altLang="ja-JP" sz="400" dirty="0">
              <a:latin typeface="UD デジタル 教科書体 NP-R" panose="02020400000000000000" pitchFamily="18" charset="-128"/>
              <a:ea typeface="UD デジタル 教科書体 NP-R" panose="02020400000000000000" pitchFamily="18" charset="-128"/>
            </a:endParaRPr>
          </a:p>
          <a:p>
            <a:r>
              <a:rPr lang="ja-JP" altLang="en-US" sz="1400" b="1" dirty="0">
                <a:latin typeface="UD デジタル 教科書体 NP-R" panose="02020400000000000000" pitchFamily="18" charset="-128"/>
                <a:ea typeface="UD デジタル 教科書体 NP-R" panose="02020400000000000000" pitchFamily="18" charset="-128"/>
              </a:rPr>
              <a:t>　　</a:t>
            </a:r>
            <a:r>
              <a:rPr lang="ja-JP" altLang="en-US" sz="1750" b="1" dirty="0">
                <a:latin typeface="UD デジタル 教科書体 NP-R" panose="02020400000000000000" pitchFamily="18" charset="-128"/>
                <a:ea typeface="UD デジタル 教科書体 NP-R" panose="02020400000000000000" pitchFamily="18" charset="-128"/>
              </a:rPr>
              <a:t>期間：</a:t>
            </a:r>
            <a:r>
              <a:rPr lang="en-US" altLang="ja-JP" sz="1750" b="1" dirty="0">
                <a:latin typeface="UD デジタル 教科書体 NP-R" panose="02020400000000000000" pitchFamily="18" charset="-128"/>
                <a:ea typeface="UD デジタル 教科書体 NP-R" panose="02020400000000000000" pitchFamily="18" charset="-128"/>
              </a:rPr>
              <a:t>2024</a:t>
            </a:r>
            <a:r>
              <a:rPr lang="ja-JP" altLang="en-US" sz="1750" b="1" dirty="0">
                <a:latin typeface="UD デジタル 教科書体 NP-R" panose="02020400000000000000" pitchFamily="18" charset="-128"/>
                <a:ea typeface="UD デジタル 教科書体 NP-R" panose="02020400000000000000" pitchFamily="18" charset="-128"/>
              </a:rPr>
              <a:t>年</a:t>
            </a:r>
            <a:r>
              <a:rPr lang="en-US" altLang="ja-JP" sz="1750" b="1" dirty="0">
                <a:latin typeface="UD デジタル 教科書体 NP-R" panose="02020400000000000000" pitchFamily="18" charset="-128"/>
                <a:ea typeface="UD デジタル 教科書体 NP-R" panose="02020400000000000000" pitchFamily="18" charset="-128"/>
              </a:rPr>
              <a:t>5</a:t>
            </a:r>
            <a:r>
              <a:rPr lang="ja-JP" altLang="en-US" sz="1750" b="1" dirty="0">
                <a:latin typeface="UD デジタル 教科書体 NP-R" panose="02020400000000000000" pitchFamily="18" charset="-128"/>
                <a:ea typeface="UD デジタル 教科書体 NP-R" panose="02020400000000000000" pitchFamily="18" charset="-128"/>
              </a:rPr>
              <a:t>月</a:t>
            </a:r>
            <a:r>
              <a:rPr lang="en-US" altLang="ja-JP" sz="1750" b="1" dirty="0">
                <a:latin typeface="UD デジタル 教科書体 NP-R" panose="02020400000000000000" pitchFamily="18" charset="-128"/>
                <a:ea typeface="UD デジタル 教科書体 NP-R" panose="02020400000000000000" pitchFamily="18" charset="-128"/>
              </a:rPr>
              <a:t>28</a:t>
            </a:r>
            <a:r>
              <a:rPr lang="ja-JP" altLang="en-US" sz="1750" b="1" dirty="0">
                <a:latin typeface="UD デジタル 教科書体 NP-R" panose="02020400000000000000" pitchFamily="18" charset="-128"/>
                <a:ea typeface="UD デジタル 教科書体 NP-R" panose="02020400000000000000" pitchFamily="18" charset="-128"/>
              </a:rPr>
              <a:t>日</a:t>
            </a:r>
            <a:r>
              <a:rPr lang="en-US" altLang="ja-JP" sz="1750" b="1" dirty="0">
                <a:latin typeface="UD デジタル 教科書体 NP-R" panose="02020400000000000000" pitchFamily="18" charset="-128"/>
                <a:ea typeface="UD デジタル 教科書体 NP-R" panose="02020400000000000000" pitchFamily="18" charset="-128"/>
              </a:rPr>
              <a:t>(</a:t>
            </a:r>
            <a:r>
              <a:rPr lang="ja-JP" altLang="en-US" sz="1750" b="1" dirty="0">
                <a:latin typeface="UD デジタル 教科書体 NP-R" panose="02020400000000000000" pitchFamily="18" charset="-128"/>
                <a:ea typeface="UD デジタル 教科書体 NP-R" panose="02020400000000000000" pitchFamily="18" charset="-128"/>
              </a:rPr>
              <a:t>火</a:t>
            </a:r>
            <a:r>
              <a:rPr lang="en-US" altLang="ja-JP" sz="1750" b="1" dirty="0">
                <a:latin typeface="UD デジタル 教科書体 NP-R" panose="02020400000000000000" pitchFamily="18" charset="-128"/>
                <a:ea typeface="UD デジタル 教科書体 NP-R" panose="02020400000000000000" pitchFamily="18" charset="-128"/>
              </a:rPr>
              <a:t>)</a:t>
            </a:r>
            <a:r>
              <a:rPr lang="ja-JP" altLang="en-US" sz="1750" b="1" dirty="0">
                <a:latin typeface="UD デジタル 教科書体 NP-R" panose="02020400000000000000" pitchFamily="18" charset="-128"/>
                <a:ea typeface="UD デジタル 教科書体 NP-R" panose="02020400000000000000" pitchFamily="18" charset="-128"/>
              </a:rPr>
              <a:t>～</a:t>
            </a:r>
            <a:r>
              <a:rPr lang="en-US" altLang="ja-JP" sz="1750" b="1" dirty="0">
                <a:latin typeface="UD デジタル 教科書体 NP-R" panose="02020400000000000000" pitchFamily="18" charset="-128"/>
                <a:ea typeface="UD デジタル 教科書体 NP-R" panose="02020400000000000000" pitchFamily="18" charset="-128"/>
              </a:rPr>
              <a:t>6</a:t>
            </a:r>
            <a:r>
              <a:rPr lang="ja-JP" altLang="en-US" sz="1750" b="1" dirty="0">
                <a:latin typeface="UD デジタル 教科書体 NP-R" panose="02020400000000000000" pitchFamily="18" charset="-128"/>
                <a:ea typeface="UD デジタル 教科書体 NP-R" panose="02020400000000000000" pitchFamily="18" charset="-128"/>
              </a:rPr>
              <a:t>月</a:t>
            </a:r>
            <a:r>
              <a:rPr lang="en-US" altLang="ja-JP" sz="1750" b="1" dirty="0">
                <a:latin typeface="UD デジタル 教科書体 NP-R" panose="02020400000000000000" pitchFamily="18" charset="-128"/>
                <a:ea typeface="UD デジタル 教科書体 NP-R" panose="02020400000000000000" pitchFamily="18" charset="-128"/>
              </a:rPr>
              <a:t>16</a:t>
            </a:r>
            <a:r>
              <a:rPr lang="ja-JP" altLang="en-US" sz="1750" b="1" dirty="0">
                <a:latin typeface="UD デジタル 教科書体 NP-R" panose="02020400000000000000" pitchFamily="18" charset="-128"/>
                <a:ea typeface="UD デジタル 教科書体 NP-R" panose="02020400000000000000" pitchFamily="18" charset="-128"/>
              </a:rPr>
              <a:t>日</a:t>
            </a:r>
            <a:r>
              <a:rPr lang="en-US" altLang="ja-JP" sz="1750" b="1" dirty="0">
                <a:latin typeface="UD デジタル 教科書体 NP-R" panose="02020400000000000000" pitchFamily="18" charset="-128"/>
                <a:ea typeface="UD デジタル 教科書体 NP-R" panose="02020400000000000000" pitchFamily="18" charset="-128"/>
              </a:rPr>
              <a:t>(</a:t>
            </a:r>
            <a:r>
              <a:rPr lang="ja-JP" altLang="en-US" sz="1750" b="1" dirty="0">
                <a:latin typeface="UD デジタル 教科書体 NP-R" panose="02020400000000000000" pitchFamily="18" charset="-128"/>
                <a:ea typeface="UD デジタル 教科書体 NP-R" panose="02020400000000000000" pitchFamily="18" charset="-128"/>
              </a:rPr>
              <a:t>日</a:t>
            </a:r>
            <a:r>
              <a:rPr lang="en-US" altLang="ja-JP" sz="1750" b="1" dirty="0">
                <a:latin typeface="UD デジタル 教科書体 NP-R" panose="02020400000000000000" pitchFamily="18" charset="-128"/>
                <a:ea typeface="UD デジタル 教科書体 NP-R" panose="02020400000000000000" pitchFamily="18" charset="-128"/>
              </a:rPr>
              <a:t>)</a:t>
            </a:r>
          </a:p>
          <a:p>
            <a:r>
              <a:rPr lang="ja-JP" altLang="en-US" sz="1750" b="1" dirty="0">
                <a:latin typeface="UD デジタル 教科書体 NP-R" panose="02020400000000000000" pitchFamily="18" charset="-128"/>
                <a:ea typeface="UD デジタル 教科書体 NP-R" panose="02020400000000000000" pitchFamily="18" charset="-128"/>
              </a:rPr>
              <a:t>　  会場：東京芸術劇場 プレイハウス（池袋）</a:t>
            </a:r>
            <a:endParaRPr lang="en-US" altLang="ja-JP" sz="1750" b="1" dirty="0">
              <a:latin typeface="UD デジタル 教科書体 NP-R" panose="02020400000000000000" pitchFamily="18" charset="-128"/>
              <a:ea typeface="UD デジタル 教科書体 NP-R" panose="02020400000000000000" pitchFamily="18" charset="-128"/>
            </a:endParaRPr>
          </a:p>
          <a:p>
            <a:endParaRPr lang="en-US" altLang="ja-JP" sz="600" b="1" dirty="0">
              <a:latin typeface="UD デジタル 教科書体 NP-R" panose="02020400000000000000" pitchFamily="18" charset="-128"/>
              <a:ea typeface="UD デジタル 教科書体 NP-R" panose="02020400000000000000" pitchFamily="18" charset="-128"/>
            </a:endParaRPr>
          </a:p>
          <a:p>
            <a:r>
              <a:rPr lang="ja-JP" altLang="en-US" sz="1400" b="1" dirty="0">
                <a:latin typeface="UD デジタル 教科書体 NP-R" panose="02020400000000000000" pitchFamily="18" charset="-128"/>
                <a:ea typeface="UD デジタル 教科書体 NP-R" panose="02020400000000000000" pitchFamily="18" charset="-128"/>
              </a:rPr>
              <a:t>　キャスト：加藤清史郎、影山優佳、成河、門脇 麦</a:t>
            </a:r>
            <a:endParaRPr lang="en-US" altLang="ja-JP" sz="1400" b="1" dirty="0">
              <a:latin typeface="UD デジタル 教科書体 NP-R" panose="02020400000000000000" pitchFamily="18" charset="-128"/>
              <a:ea typeface="UD デジタル 教科書体 NP-R" panose="02020400000000000000" pitchFamily="18" charset="-128"/>
            </a:endParaRPr>
          </a:p>
          <a:p>
            <a:r>
              <a:rPr lang="ja-JP" altLang="en-US" sz="1400" b="1" dirty="0">
                <a:latin typeface="UD デジタル 教科書体 NP-R" panose="02020400000000000000" pitchFamily="18" charset="-128"/>
                <a:ea typeface="UD デジタル 教科書体 NP-R" panose="02020400000000000000" pitchFamily="18" charset="-128"/>
              </a:rPr>
              <a:t>　　　　　　宮尾俊太郎、岡野一平、今井朋彦、椎名桔平　ほか</a:t>
            </a:r>
            <a:endParaRPr lang="en-US" altLang="ja-JP" sz="1400" b="1" dirty="0">
              <a:latin typeface="UD デジタル 教科書体 NP-R" panose="02020400000000000000" pitchFamily="18" charset="-128"/>
              <a:ea typeface="UD デジタル 教科書体 NP-R" panose="02020400000000000000" pitchFamily="18" charset="-128"/>
            </a:endParaRPr>
          </a:p>
        </p:txBody>
      </p:sp>
      <p:sp>
        <p:nvSpPr>
          <p:cNvPr id="5" name="正方形/長方形 4"/>
          <p:cNvSpPr/>
          <p:nvPr/>
        </p:nvSpPr>
        <p:spPr>
          <a:xfrm>
            <a:off x="2184350" y="350403"/>
            <a:ext cx="5262979" cy="769441"/>
          </a:xfrm>
          <a:prstGeom prst="rect">
            <a:avLst/>
          </a:prstGeom>
          <a:ln>
            <a:noFill/>
          </a:ln>
          <a:effectLst>
            <a:outerShdw blurRad="50800" dist="38100" dir="5400000" algn="t" rotWithShape="0">
              <a:prstClr val="black">
                <a:alpha val="40000"/>
              </a:prstClr>
            </a:outerShdw>
          </a:effectLst>
        </p:spPr>
        <p:txBody>
          <a:bodyPr wrap="none">
            <a:spAutoFit/>
          </a:bodyPr>
          <a:lstStyle/>
          <a:p>
            <a:pPr algn="ctr" fontAlgn="ctr"/>
            <a:r>
              <a:rPr lang="ja-JP" altLang="en-US" sz="4400" b="1" dirty="0">
                <a:ln w="9525">
                  <a:noFill/>
                  <a:prstDash val="solid"/>
                </a:ln>
                <a:latin typeface="UD デジタル 教科書体 NP-R" panose="02020400000000000000" pitchFamily="18" charset="-128"/>
                <a:ea typeface="UD デジタル 教科書体 NP-R" panose="02020400000000000000" pitchFamily="18" charset="-128"/>
              </a:rPr>
              <a:t>特別ご優待のご案内</a:t>
            </a:r>
            <a:endParaRPr lang="en-US" altLang="ja-JP" sz="4400" b="1" dirty="0">
              <a:ln w="9525">
                <a:noFill/>
                <a:prstDash val="solid"/>
              </a:ln>
              <a:latin typeface="UD デジタル 教科書体 NP-R" panose="02020400000000000000" pitchFamily="18" charset="-128"/>
              <a:ea typeface="UD デジタル 教科書体 NP-R" panose="02020400000000000000" pitchFamily="18" charset="-128"/>
            </a:endParaRPr>
          </a:p>
        </p:txBody>
      </p:sp>
      <p:sp>
        <p:nvSpPr>
          <p:cNvPr id="15" name="正方形/長方形 14"/>
          <p:cNvSpPr/>
          <p:nvPr/>
        </p:nvSpPr>
        <p:spPr>
          <a:xfrm>
            <a:off x="1428409" y="8399478"/>
            <a:ext cx="4594063" cy="461665"/>
          </a:xfrm>
          <a:prstGeom prst="rect">
            <a:avLst/>
          </a:prstGeom>
          <a:ln>
            <a:noFill/>
          </a:ln>
        </p:spPr>
        <p:txBody>
          <a:bodyPr wrap="square">
            <a:spAutoFit/>
          </a:bodyPr>
          <a:lstStyle/>
          <a:p>
            <a:pPr algn="ctr" fontAlgn="ct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ご優待チケット購入方法</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p:txBody>
      </p:sp>
      <p:pic>
        <p:nvPicPr>
          <p:cNvPr id="4" name="図 3">
            <a:extLst>
              <a:ext uri="{FF2B5EF4-FFF2-40B4-BE49-F238E27FC236}">
                <a16:creationId xmlns:a16="http://schemas.microsoft.com/office/drawing/2014/main" id="{99480CE3-98F1-4864-AED2-B3FCE2B4290A}"/>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7534" b="90411" l="9091" r="95671">
                        <a14:foregroundMark x1="33550" y1="49315" x2="33550" y2="49315"/>
                        <a14:foregroundMark x1="19048" y1="43151" x2="38095" y2="53425"/>
                        <a14:foregroundMark x1="38095" y1="53425" x2="53896" y2="52055"/>
                        <a14:foregroundMark x1="53896" y1="52055" x2="55195" y2="52055"/>
                        <a14:foregroundMark x1="81602" y1="40411" x2="27273" y2="77397"/>
                        <a14:foregroundMark x1="27273" y1="77397" x2="14502" y2="49315"/>
                        <a14:foregroundMark x1="14502" y1="49315" x2="27922" y2="28082"/>
                        <a14:foregroundMark x1="27922" y1="28082" x2="61472" y2="19178"/>
                        <a14:foregroundMark x1="61472" y1="19178" x2="82900" y2="24658"/>
                        <a14:foregroundMark x1="82900" y1="24658" x2="81818" y2="74658"/>
                        <a14:foregroundMark x1="81818" y1="74658" x2="77489" y2="78767"/>
                        <a14:foregroundMark x1="79870" y1="68493" x2="31169" y2="57534"/>
                        <a14:foregroundMark x1="31169" y1="57534" x2="24242" y2="60959"/>
                        <a14:foregroundMark x1="21429" y1="66438" x2="55844" y2="46575"/>
                        <a14:foregroundMark x1="33550" y1="44521" x2="68182" y2="46575"/>
                        <a14:foregroundMark x1="77489" y1="50685" x2="88312" y2="50685"/>
                        <a14:foregroundMark x1="90476" y1="37671" x2="91342" y2="34247"/>
                        <a14:foregroundMark x1="88312" y1="39041" x2="74459" y2="86986"/>
                        <a14:foregroundMark x1="74459" y1="86986" x2="53896" y2="90411"/>
                        <a14:foregroundMark x1="16234" y1="37671" x2="9307" y2="39041"/>
                        <a14:foregroundMark x1="74675" y1="60959" x2="70130" y2="56164"/>
                        <a14:foregroundMark x1="95671" y1="75342" x2="95671" y2="75342"/>
                        <a14:foregroundMark x1="95238" y1="22603" x2="95238" y2="22603"/>
                        <a14:foregroundMark x1="77922" y1="58219" x2="64069" y2="62329"/>
                        <a14:foregroundMark x1="64069" y1="62329" x2="51515" y2="53425"/>
                        <a14:foregroundMark x1="30736" y1="49315" x2="45238" y2="54110"/>
                        <a14:foregroundMark x1="45238" y1="54110" x2="23160" y2="49315"/>
                        <a14:foregroundMark x1="14502" y1="67123" x2="14502" y2="67123"/>
                      </a14:backgroundRemoval>
                    </a14:imgEffect>
                    <a14:imgEffect>
                      <a14:saturation sat="0"/>
                    </a14:imgEffect>
                  </a14:imgLayer>
                </a14:imgProps>
              </a:ext>
            </a:extLst>
          </a:blip>
          <a:stretch>
            <a:fillRect/>
          </a:stretch>
        </p:blipFill>
        <p:spPr>
          <a:xfrm>
            <a:off x="1952469" y="9133618"/>
            <a:ext cx="1238965" cy="391535"/>
          </a:xfrm>
          <a:prstGeom prst="rect">
            <a:avLst/>
          </a:prstGeom>
          <a:ln>
            <a:noFill/>
          </a:ln>
        </p:spPr>
      </p:pic>
      <p:pic>
        <p:nvPicPr>
          <p:cNvPr id="1026" name="Picture 2">
            <a:extLst>
              <a:ext uri="{FF2B5EF4-FFF2-40B4-BE49-F238E27FC236}">
                <a16:creationId xmlns:a16="http://schemas.microsoft.com/office/drawing/2014/main" id="{007B2505-7C51-4145-920A-031DC903238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50890" y="8312451"/>
            <a:ext cx="1238964" cy="12389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 name="Picture 2" descr="ソース画像を表示">
            <a:extLst>
              <a:ext uri="{FF2B5EF4-FFF2-40B4-BE49-F238E27FC236}">
                <a16:creationId xmlns:a16="http://schemas.microsoft.com/office/drawing/2014/main" id="{F6BC1ED7-E237-4364-90F8-D695CACB4866}"/>
              </a:ext>
            </a:extLst>
          </p:cNvP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saturation sat="0"/>
                    </a14:imgEffect>
                  </a14:imgLayer>
                </a14:imgProps>
              </a:ext>
              <a:ext uri="{28A0092B-C50C-407E-A947-70E740481C1C}">
                <a14:useLocalDpi xmlns:a14="http://schemas.microsoft.com/office/drawing/2010/main" val="0"/>
              </a:ext>
            </a:extLst>
          </a:blip>
          <a:srcRect r="68540"/>
          <a:stretch/>
        </p:blipFill>
        <p:spPr bwMode="auto">
          <a:xfrm>
            <a:off x="617216" y="411707"/>
            <a:ext cx="474406" cy="45474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5ECCF73-7CC9-456B-AE2C-C5CA16D6CC9C}"/>
              </a:ext>
            </a:extLst>
          </p:cNvPr>
          <p:cNvSpPr txBox="1"/>
          <p:nvPr/>
        </p:nvSpPr>
        <p:spPr>
          <a:xfrm>
            <a:off x="5329640" y="9525153"/>
            <a:ext cx="2465070" cy="253916"/>
          </a:xfrm>
          <a:prstGeom prst="rect">
            <a:avLst/>
          </a:prstGeom>
          <a:noFill/>
          <a:ln>
            <a:noFill/>
          </a:ln>
        </p:spPr>
        <p:txBody>
          <a:bodyPr wrap="square" rtlCol="0">
            <a:spAutoFit/>
          </a:bodyPr>
          <a:lstStyle/>
          <a:p>
            <a:r>
              <a:rPr kumimoji="1" lang="en-US" altLang="ja-JP" sz="1000" spc="-150" dirty="0">
                <a:latin typeface="UD デジタル 教科書体 NP-R" panose="02020400000000000000" pitchFamily="18" charset="-128"/>
                <a:ea typeface="UD デジタル 教科書体 NP-R" panose="02020400000000000000" pitchFamily="18" charset="-128"/>
              </a:rPr>
              <a:t>&lt; </a:t>
            </a:r>
            <a:r>
              <a:rPr kumimoji="1" lang="ja-JP" altLang="en-US" sz="1000" spc="-150" dirty="0">
                <a:latin typeface="UD デジタル 教科書体 NP-R" panose="02020400000000000000" pitchFamily="18" charset="-128"/>
                <a:ea typeface="UD デジタル 教科書体 NP-R" panose="02020400000000000000" pitchFamily="18" charset="-128"/>
              </a:rPr>
              <a:t>公演詳細</a:t>
            </a:r>
            <a:r>
              <a:rPr kumimoji="1" lang="en-US" altLang="ja-JP" sz="1000" spc="-150" dirty="0">
                <a:latin typeface="UD デジタル 教科書体 NP-R" panose="02020400000000000000" pitchFamily="18" charset="-128"/>
                <a:ea typeface="UD デジタル 教科書体 NP-R" panose="02020400000000000000" pitchFamily="18" charset="-128"/>
              </a:rPr>
              <a:t>/</a:t>
            </a:r>
            <a:r>
              <a:rPr kumimoji="1" lang="ja-JP" altLang="en-US" sz="1000" spc="-150" dirty="0">
                <a:latin typeface="UD デジタル 教科書体 NP-R" panose="02020400000000000000" pitchFamily="18" charset="-128"/>
                <a:ea typeface="UD デジタル 教科書体 NP-R" panose="02020400000000000000" pitchFamily="18" charset="-128"/>
              </a:rPr>
              <a:t>チケット購入はこちら ！</a:t>
            </a:r>
            <a:r>
              <a:rPr kumimoji="1" lang="en-US" altLang="ja-JP" sz="1000" spc="-150" dirty="0">
                <a:latin typeface="UD デジタル 教科書体 NP-R" panose="02020400000000000000" pitchFamily="18" charset="-128"/>
                <a:ea typeface="UD デジタル 教科書体 NP-R" panose="02020400000000000000" pitchFamily="18" charset="-128"/>
              </a:rPr>
              <a:t>&gt;</a:t>
            </a:r>
            <a:endParaRPr kumimoji="1" lang="ja-JP" altLang="en-US" sz="1000" spc="-150" dirty="0">
              <a:latin typeface="UD デジタル 教科書体 NP-R" panose="02020400000000000000" pitchFamily="18" charset="-128"/>
              <a:ea typeface="UD デジタル 教科書体 NP-R" panose="02020400000000000000" pitchFamily="18" charset="-128"/>
            </a:endParaRPr>
          </a:p>
        </p:txBody>
      </p:sp>
      <p:pic>
        <p:nvPicPr>
          <p:cNvPr id="36" name="Picture 2" descr="ソース画像を表示">
            <a:extLst>
              <a:ext uri="{FF2B5EF4-FFF2-40B4-BE49-F238E27FC236}">
                <a16:creationId xmlns:a16="http://schemas.microsoft.com/office/drawing/2014/main" id="{7389973F-FE8F-474F-B430-3F3CD42D4BED}"/>
              </a:ext>
            </a:extLst>
          </p:cNvPr>
          <p:cNvPicPr>
            <a:picLocks noChangeAspect="1" noChangeArrowheads="1"/>
          </p:cNvPicPr>
          <p:nvPr/>
        </p:nvPicPr>
        <p:blipFill rotWithShape="1">
          <a:blip r:embed="rId10" cstate="print">
            <a:biLevel thresh="75000"/>
            <a:extLst>
              <a:ext uri="{BEBA8EAE-BF5A-486C-A8C5-ECC9F3942E4B}">
                <a14:imgProps xmlns:a14="http://schemas.microsoft.com/office/drawing/2010/main">
                  <a14:imgLayer r:embed="rId9">
                    <a14:imgEffect>
                      <a14:brightnessContrast bright="-40000" contrast="40000"/>
                    </a14:imgEffect>
                  </a14:imgLayer>
                </a14:imgProps>
              </a:ext>
              <a:ext uri="{28A0092B-C50C-407E-A947-70E740481C1C}">
                <a14:useLocalDpi xmlns:a14="http://schemas.microsoft.com/office/drawing/2010/main" val="0"/>
              </a:ext>
            </a:extLst>
          </a:blip>
          <a:srcRect l="28831"/>
          <a:stretch/>
        </p:blipFill>
        <p:spPr bwMode="auto">
          <a:xfrm>
            <a:off x="1138839" y="473548"/>
            <a:ext cx="1073211" cy="45474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48" name="テキスト ボックス 47">
            <a:extLst>
              <a:ext uri="{FF2B5EF4-FFF2-40B4-BE49-F238E27FC236}">
                <a16:creationId xmlns:a16="http://schemas.microsoft.com/office/drawing/2014/main" id="{233AB0AF-9E79-B19B-19C3-64DD9412B2D1}"/>
              </a:ext>
            </a:extLst>
          </p:cNvPr>
          <p:cNvSpPr txBox="1"/>
          <p:nvPr/>
        </p:nvSpPr>
        <p:spPr>
          <a:xfrm>
            <a:off x="106067" y="4644708"/>
            <a:ext cx="7601712" cy="1446550"/>
          </a:xfrm>
          <a:prstGeom prst="rect">
            <a:avLst/>
          </a:prstGeom>
          <a:solidFill>
            <a:schemeClr val="bg1">
              <a:lumMod val="95000"/>
            </a:schemeClr>
          </a:solidFill>
        </p:spPr>
        <p:txBody>
          <a:bodyPr wrap="square">
            <a:spAutoFit/>
          </a:bodyPr>
          <a:lstStyle/>
          <a:p>
            <a:r>
              <a:rPr lang="ja-JP" altLang="en-US" sz="1100" dirty="0">
                <a:latin typeface="UD デジタル 教科書体 NK-R" panose="02020400000000000000" pitchFamily="18" charset="-128"/>
                <a:ea typeface="UD デジタル 教科書体 NK-R" panose="02020400000000000000" pitchFamily="18" charset="-128"/>
              </a:rPr>
              <a:t>「未来少年コナン」は、日本アニメーション制作により</a:t>
            </a:r>
            <a:r>
              <a:rPr lang="en-US" altLang="ja-JP" sz="1100" dirty="0">
                <a:latin typeface="UD デジタル 教科書体 NK-R" panose="02020400000000000000" pitchFamily="18" charset="-128"/>
                <a:ea typeface="UD デジタル 教科書体 NK-R" panose="02020400000000000000" pitchFamily="18" charset="-128"/>
              </a:rPr>
              <a:t>1978</a:t>
            </a:r>
            <a:r>
              <a:rPr lang="ja-JP" altLang="en-US" sz="1100" dirty="0">
                <a:latin typeface="UD デジタル 教科書体 NK-R" panose="02020400000000000000" pitchFamily="18" charset="-128"/>
                <a:ea typeface="UD デジタル 教科書体 NK-R" panose="02020400000000000000" pitchFamily="18" charset="-128"/>
              </a:rPr>
              <a:t>年に宮崎駿が初監督したアニメーションシリーズ。躍動感あふれる描写や、世界観など、その後の宮崎作品へと受け継がれている要素がぎっしり詰まった名作として知られている。また、地震や津波などの自然災害や戦争、エネルギー問題などが物語に取り入れられており、現代の我々にも刺さるテーマを冒険活劇として表現し、子供から大人まで、老若男女問わず長きにわたり多くのファンに支持されている。</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その作品を舞台化するのは、日本ではミュージカル</a:t>
            </a:r>
            <a:r>
              <a:rPr lang="en-US" altLang="ja-JP" sz="1100" dirty="0">
                <a:latin typeface="UD デジタル 教科書体 NK-R" panose="02020400000000000000" pitchFamily="18" charset="-128"/>
                <a:ea typeface="UD デジタル 教科書体 NK-R" panose="02020400000000000000" pitchFamily="18" charset="-128"/>
              </a:rPr>
              <a:t>『100 </a:t>
            </a:r>
            <a:r>
              <a:rPr lang="ja-JP" altLang="en-US" sz="1100" dirty="0">
                <a:latin typeface="UD デジタル 教科書体 NK-R" panose="02020400000000000000" pitchFamily="18" charset="-128"/>
                <a:ea typeface="UD デジタル 教科書体 NK-R" panose="02020400000000000000" pitchFamily="18" charset="-128"/>
              </a:rPr>
              <a:t>万回生きたねこ</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や村上春樹原作の</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ねじまき鳥クロニクル</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などを手掛け、その唯一無二の空間演出で観客を魅了し続けているインバル・ピント。そして、表現者として多様なジャンルで才能が光るダビッド・マンブッフが共に演出を担う。兼ねてより宮崎作品を敬愛していた演出家二人の想像を超える感性で、芝居だけでなく、ダンス、歌や音楽、美術、衣裳、照明などを巧みに操り新しい舞台芸術作品を誕生させる。</a:t>
            </a:r>
          </a:p>
        </p:txBody>
      </p:sp>
      <p:sp>
        <p:nvSpPr>
          <p:cNvPr id="11" name="テキスト ボックス 10">
            <a:extLst>
              <a:ext uri="{FF2B5EF4-FFF2-40B4-BE49-F238E27FC236}">
                <a16:creationId xmlns:a16="http://schemas.microsoft.com/office/drawing/2014/main" id="{FBA1ABBE-3644-133E-D5B3-CD3FFF11EDF4}"/>
              </a:ext>
            </a:extLst>
          </p:cNvPr>
          <p:cNvSpPr txBox="1"/>
          <p:nvPr/>
        </p:nvSpPr>
        <p:spPr>
          <a:xfrm>
            <a:off x="27491" y="3364042"/>
            <a:ext cx="3428428" cy="338554"/>
          </a:xfrm>
          <a:prstGeom prst="rect">
            <a:avLst/>
          </a:prstGeom>
          <a:noFill/>
        </p:spPr>
        <p:txBody>
          <a:bodyPr wrap="square">
            <a:spAutoFit/>
          </a:bodyPr>
          <a:lstStyle/>
          <a:p>
            <a:r>
              <a:rPr lang="ja-JP" altLang="en-US" sz="16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ご優待価格（全席指定・税込）</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23" name="テキスト ボックス 22">
            <a:extLst>
              <a:ext uri="{FF2B5EF4-FFF2-40B4-BE49-F238E27FC236}">
                <a16:creationId xmlns:a16="http://schemas.microsoft.com/office/drawing/2014/main" id="{3D2F5CFC-4AB7-58BF-4331-749B82E64E55}"/>
              </a:ext>
            </a:extLst>
          </p:cNvPr>
          <p:cNvSpPr txBox="1"/>
          <p:nvPr/>
        </p:nvSpPr>
        <p:spPr>
          <a:xfrm>
            <a:off x="19136" y="1231312"/>
            <a:ext cx="7775574" cy="369332"/>
          </a:xfrm>
          <a:prstGeom prst="rect">
            <a:avLst/>
          </a:prstGeom>
          <a:noFill/>
        </p:spPr>
        <p:txBody>
          <a:bodyPr wrap="square">
            <a:spAutoFit/>
          </a:bodyPr>
          <a:lstStyle/>
          <a:p>
            <a:pPr algn="ctr"/>
            <a:r>
              <a:rPr lang="ja-JP" altLang="en-US" sz="18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宮崎駿初監督アニメ「未来少年コナン」舞台化決定！</a:t>
            </a:r>
          </a:p>
        </p:txBody>
      </p:sp>
      <p:sp>
        <p:nvSpPr>
          <p:cNvPr id="24" name="テキスト ボックス 23">
            <a:extLst>
              <a:ext uri="{FF2B5EF4-FFF2-40B4-BE49-F238E27FC236}">
                <a16:creationId xmlns:a16="http://schemas.microsoft.com/office/drawing/2014/main" id="{7B29E97D-107F-4C24-8C0A-B0A19F0B3B2C}"/>
              </a:ext>
            </a:extLst>
          </p:cNvPr>
          <p:cNvSpPr txBox="1"/>
          <p:nvPr/>
        </p:nvSpPr>
        <p:spPr>
          <a:xfrm>
            <a:off x="2101217" y="3624055"/>
            <a:ext cx="4477360" cy="523220"/>
          </a:xfrm>
          <a:prstGeom prst="rect">
            <a:avLst/>
          </a:prstGeom>
          <a:noFill/>
        </p:spPr>
        <p:txBody>
          <a:bodyPr wrap="square">
            <a:spAutoFit/>
          </a:bodyPr>
          <a:lstStyle/>
          <a:p>
            <a:r>
              <a:rPr lang="ja-JP" altLang="en-US" sz="2000" b="1" dirty="0">
                <a:latin typeface="UD デジタル 教科書体 NP-R" panose="02020400000000000000" pitchFamily="18" charset="-128"/>
                <a:ea typeface="UD デジタル 教科書体 NP-R" panose="02020400000000000000" pitchFamily="18" charset="-128"/>
              </a:rPr>
              <a:t>平日</a:t>
            </a:r>
            <a:r>
              <a:rPr lang="en-US" altLang="ja-JP" sz="2000" b="1" dirty="0">
                <a:latin typeface="UD デジタル 教科書体 NP-R" panose="02020400000000000000" pitchFamily="18" charset="-128"/>
                <a:ea typeface="UD デジタル 教科書体 NP-R" panose="02020400000000000000" pitchFamily="18" charset="-128"/>
              </a:rPr>
              <a:t>11,000</a:t>
            </a:r>
            <a:r>
              <a:rPr lang="ja-JP" altLang="en-US" sz="2000" b="1" dirty="0">
                <a:latin typeface="UD デジタル 教科書体 NP-R" panose="02020400000000000000" pitchFamily="18" charset="-128"/>
                <a:ea typeface="UD デジタル 教科書体 NP-R" panose="02020400000000000000" pitchFamily="18" charset="-128"/>
              </a:rPr>
              <a:t>円　</a:t>
            </a:r>
            <a:r>
              <a:rPr lang="ja-JP" altLang="en-US" sz="2000" b="1" dirty="0">
                <a:latin typeface="UD デジタル 教科書体 NK-R" panose="02020400000000000000" pitchFamily="18" charset="-128"/>
                <a:ea typeface="UD デジタル 教科書体 NK-R" panose="02020400000000000000" pitchFamily="18" charset="-128"/>
              </a:rPr>
              <a:t>⇒　</a:t>
            </a:r>
            <a:r>
              <a:rPr lang="en-US" altLang="ja-JP" sz="28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8,800</a:t>
            </a:r>
            <a:r>
              <a:rPr lang="ja-JP" altLang="en-US" sz="28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円</a:t>
            </a: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400" b="1" dirty="0">
                <a:latin typeface="UD デジタル 教科書体 NK-R" panose="02020400000000000000" pitchFamily="18" charset="-128"/>
                <a:ea typeface="UD デジタル 教科書体 NK-R" panose="02020400000000000000" pitchFamily="18" charset="-128"/>
              </a:rPr>
              <a:t>　</a:t>
            </a:r>
            <a:endParaRPr lang="en-US" altLang="ja-JP" sz="2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sp>
        <p:nvSpPr>
          <p:cNvPr id="26" name="テキスト ボックス 25">
            <a:extLst>
              <a:ext uri="{FF2B5EF4-FFF2-40B4-BE49-F238E27FC236}">
                <a16:creationId xmlns:a16="http://schemas.microsoft.com/office/drawing/2014/main" id="{17E84040-1683-1A66-4D94-DD5A7DD33713}"/>
              </a:ext>
            </a:extLst>
          </p:cNvPr>
          <p:cNvSpPr txBox="1"/>
          <p:nvPr/>
        </p:nvSpPr>
        <p:spPr>
          <a:xfrm>
            <a:off x="1248958" y="3925883"/>
            <a:ext cx="703511" cy="369332"/>
          </a:xfrm>
          <a:prstGeom prst="rect">
            <a:avLst/>
          </a:prstGeom>
          <a:noFill/>
        </p:spPr>
        <p:txBody>
          <a:bodyPr wrap="square">
            <a:spAutoFit/>
          </a:bodyPr>
          <a:lstStyle/>
          <a:p>
            <a:r>
              <a:rPr lang="en-US" altLang="ja-JP" sz="1800" b="1" dirty="0">
                <a:latin typeface="UD デジタル 教科書体 NP-R" panose="02020400000000000000" pitchFamily="18" charset="-128"/>
                <a:ea typeface="UD デジタル 教科書体 NP-R" panose="02020400000000000000" pitchFamily="18" charset="-128"/>
              </a:rPr>
              <a:t>S</a:t>
            </a:r>
            <a:r>
              <a:rPr lang="ja-JP" altLang="en-US" sz="1800" b="1" dirty="0">
                <a:latin typeface="UD デジタル 教科書体 NP-R" panose="02020400000000000000" pitchFamily="18" charset="-128"/>
                <a:ea typeface="UD デジタル 教科書体 NP-R" panose="02020400000000000000" pitchFamily="18" charset="-128"/>
              </a:rPr>
              <a:t>席</a:t>
            </a:r>
            <a:endParaRPr lang="en-US" altLang="ja-JP" sz="1800" b="1"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a:extLst>
              <a:ext uri="{FF2B5EF4-FFF2-40B4-BE49-F238E27FC236}">
                <a16:creationId xmlns:a16="http://schemas.microsoft.com/office/drawing/2014/main" id="{82F1A3E4-4CAC-B04B-6B11-70A5993493F0}"/>
              </a:ext>
            </a:extLst>
          </p:cNvPr>
          <p:cNvSpPr txBox="1"/>
          <p:nvPr/>
        </p:nvSpPr>
        <p:spPr>
          <a:xfrm>
            <a:off x="86931" y="6127775"/>
            <a:ext cx="3428428" cy="338554"/>
          </a:xfrm>
          <a:prstGeom prst="rect">
            <a:avLst/>
          </a:prstGeom>
          <a:noFill/>
        </p:spPr>
        <p:txBody>
          <a:bodyPr wrap="square">
            <a:spAutoFit/>
          </a:bodyPr>
          <a:lstStyle/>
          <a:p>
            <a:r>
              <a:rPr lang="ja-JP" altLang="en-US" sz="16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公演スケジュール</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37" name="テキスト ボックス 36">
            <a:extLst>
              <a:ext uri="{FF2B5EF4-FFF2-40B4-BE49-F238E27FC236}">
                <a16:creationId xmlns:a16="http://schemas.microsoft.com/office/drawing/2014/main" id="{E4676251-55EE-0FE4-01D3-D4BC6ECAC992}"/>
              </a:ext>
            </a:extLst>
          </p:cNvPr>
          <p:cNvSpPr txBox="1"/>
          <p:nvPr/>
        </p:nvSpPr>
        <p:spPr>
          <a:xfrm>
            <a:off x="6270372" y="6529491"/>
            <a:ext cx="1445628" cy="1200329"/>
          </a:xfrm>
          <a:prstGeom prst="rect">
            <a:avLst/>
          </a:prstGeom>
          <a:noFill/>
        </p:spPr>
        <p:txBody>
          <a:bodyPr wrap="square">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未就学児入場不可</a:t>
            </a:r>
            <a:endParaRPr kumimoji="1" lang="en-US" altLang="ja-JP"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101900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やむを得えない事情により、出演者並びにスケジュールが変更になる可能性がございます。</a:t>
            </a:r>
            <a:endParaRPr kumimoji="1" lang="en-US" altLang="ja-JP"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101900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9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公演中止の場合を除き、払い戻し、他公演へのお振替はいたしかねます。</a:t>
            </a:r>
          </a:p>
        </p:txBody>
      </p:sp>
      <p:sp>
        <p:nvSpPr>
          <p:cNvPr id="3" name="テキスト ボックス 2">
            <a:extLst>
              <a:ext uri="{FF2B5EF4-FFF2-40B4-BE49-F238E27FC236}">
                <a16:creationId xmlns:a16="http://schemas.microsoft.com/office/drawing/2014/main" id="{49085914-F462-FD42-1D67-575CFED230CD}"/>
              </a:ext>
            </a:extLst>
          </p:cNvPr>
          <p:cNvSpPr txBox="1"/>
          <p:nvPr/>
        </p:nvSpPr>
        <p:spPr>
          <a:xfrm>
            <a:off x="2035035" y="4145685"/>
            <a:ext cx="4640085" cy="523220"/>
          </a:xfrm>
          <a:prstGeom prst="rect">
            <a:avLst/>
          </a:prstGeom>
          <a:noFill/>
        </p:spPr>
        <p:txBody>
          <a:bodyPr wrap="square">
            <a:spAutoFit/>
          </a:bodyPr>
          <a:lstStyle/>
          <a:p>
            <a:r>
              <a:rPr lang="ja-JP" altLang="en-US" sz="2000" b="1" dirty="0">
                <a:latin typeface="UD デジタル 教科書体 NP-R" panose="02020400000000000000" pitchFamily="18" charset="-128"/>
                <a:ea typeface="UD デジタル 教科書体 NP-R" panose="02020400000000000000" pitchFamily="18" charset="-128"/>
              </a:rPr>
              <a:t>土日</a:t>
            </a:r>
            <a:r>
              <a:rPr lang="en-US" altLang="ja-JP" sz="2000" b="1" dirty="0">
                <a:latin typeface="UD デジタル 教科書体 NP-R" panose="02020400000000000000" pitchFamily="18" charset="-128"/>
                <a:ea typeface="UD デジタル 教科書体 NP-R" panose="02020400000000000000" pitchFamily="18" charset="-128"/>
              </a:rPr>
              <a:t>11,800</a:t>
            </a:r>
            <a:r>
              <a:rPr lang="ja-JP" altLang="en-US" sz="2000" b="1" dirty="0">
                <a:latin typeface="UD デジタル 教科書体 NP-R" panose="02020400000000000000" pitchFamily="18" charset="-128"/>
                <a:ea typeface="UD デジタル 教科書体 NP-R" panose="02020400000000000000" pitchFamily="18" charset="-128"/>
              </a:rPr>
              <a:t>円　</a:t>
            </a:r>
            <a:r>
              <a:rPr lang="ja-JP" altLang="en-US" sz="2000" b="1" dirty="0">
                <a:latin typeface="UD デジタル 教科書体 NK-R" panose="02020400000000000000" pitchFamily="18" charset="-128"/>
                <a:ea typeface="UD デジタル 教科書体 NK-R" panose="02020400000000000000" pitchFamily="18" charset="-128"/>
              </a:rPr>
              <a:t>⇒　</a:t>
            </a:r>
            <a:r>
              <a:rPr lang="en-US" altLang="ja-JP" sz="28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10,620</a:t>
            </a:r>
            <a:r>
              <a:rPr lang="ja-JP" altLang="en-US" sz="28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円</a:t>
            </a:r>
            <a:r>
              <a:rPr lang="ja-JP" altLang="en-US" sz="2000" b="1" dirty="0">
                <a:latin typeface="UD デジタル 教科書体 NK-R" panose="02020400000000000000" pitchFamily="18" charset="-128"/>
                <a:ea typeface="UD デジタル 教科書体 NK-R" panose="02020400000000000000" pitchFamily="18" charset="-128"/>
              </a:rPr>
              <a:t>　　</a:t>
            </a:r>
            <a:endParaRPr lang="en-US" altLang="ja-JP" sz="20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pic>
        <p:nvPicPr>
          <p:cNvPr id="6" name="図 5">
            <a:extLst>
              <a:ext uri="{FF2B5EF4-FFF2-40B4-BE49-F238E27FC236}">
                <a16:creationId xmlns:a16="http://schemas.microsoft.com/office/drawing/2014/main" id="{92128E7C-1669-D8E7-B312-788E417D9059}"/>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14656" y="6424083"/>
            <a:ext cx="6353556" cy="1660714"/>
          </a:xfrm>
          <a:prstGeom prst="rect">
            <a:avLst/>
          </a:prstGeom>
        </p:spPr>
      </p:pic>
    </p:spTree>
    <p:extLst>
      <p:ext uri="{BB962C8B-B14F-4D97-AF65-F5344CB8AC3E}">
        <p14:creationId xmlns:p14="http://schemas.microsoft.com/office/powerpoint/2010/main" val="3210186928"/>
      </p:ext>
    </p:extLst>
  </p:cSld>
  <p:clrMapOvr>
    <a:masterClrMapping/>
  </p:clrMapOvr>
</p:sld>
</file>

<file path=ppt/theme/theme1.xml><?xml version="1.0" encoding="utf-8"?>
<a:theme xmlns:a="http://schemas.openxmlformats.org/drawingml/2006/main" name="5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1011</TotalTime>
  <Words>439</Words>
  <Application>Microsoft Office PowerPoint</Application>
  <PresentationFormat>ユーザー設定</PresentationFormat>
  <Paragraphs>30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NK-R</vt:lpstr>
      <vt:lpstr>UD デジタル 教科書体 NP-R</vt:lpstr>
      <vt:lpstr>Arial</vt:lpstr>
      <vt:lpstr>Calibri</vt:lpstr>
      <vt:lpstr>Calibri Light</vt:lpstr>
      <vt:lpstr>51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高倉 真実子</cp:lastModifiedBy>
  <cp:revision>43</cp:revision>
  <cp:lastPrinted>2023-04-20T06:55:09Z</cp:lastPrinted>
  <dcterms:created xsi:type="dcterms:W3CDTF">2013-08-07T01:16:52Z</dcterms:created>
  <dcterms:modified xsi:type="dcterms:W3CDTF">2024-04-22T06:10:38Z</dcterms:modified>
</cp:coreProperties>
</file>