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90" userDrawn="1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0000"/>
    <a:srgbClr val="F8CBAD"/>
    <a:srgbClr val="F8E8D4"/>
    <a:srgbClr val="F7E4CD"/>
    <a:srgbClr val="FFC000"/>
    <a:srgbClr val="3E0000"/>
    <a:srgbClr val="CC3300"/>
    <a:srgbClr val="460000"/>
    <a:srgbClr val="EE0000"/>
    <a:srgbClr val="F0F4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3048" y="60"/>
      </p:cViewPr>
      <p:guideLst>
        <p:guide orient="horz" pos="3390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82" tIns="45791" rIns="91582" bIns="45791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6" cy="498693"/>
          </a:xfrm>
          <a:prstGeom prst="rect">
            <a:avLst/>
          </a:prstGeom>
        </p:spPr>
        <p:txBody>
          <a:bodyPr vert="horz" lIns="91582" tIns="45791" rIns="91582" bIns="45791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2023/8/21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82" tIns="45791" rIns="91582" bIns="45791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3"/>
          </a:xfrm>
          <a:prstGeom prst="rect">
            <a:avLst/>
          </a:prstGeom>
        </p:spPr>
        <p:txBody>
          <a:bodyPr vert="horz" lIns="91582" tIns="45791" rIns="91582" bIns="45791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786" cy="498692"/>
          </a:xfrm>
          <a:prstGeom prst="rect">
            <a:avLst/>
          </a:prstGeom>
        </p:spPr>
        <p:txBody>
          <a:bodyPr vert="horz" lIns="91582" tIns="45791" rIns="91582" bIns="45791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8"/>
            <a:ext cx="2949786" cy="498692"/>
          </a:xfrm>
          <a:prstGeom prst="rect">
            <a:avLst/>
          </a:prstGeom>
        </p:spPr>
        <p:txBody>
          <a:bodyPr vert="horz" lIns="91582" tIns="45791" rIns="91582" bIns="45791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hdphoto" Target="../media/hdphoto1.wdp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2.wdp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hyperlink" Target="https://horipro-stage.jp/" TargetMode="External"/><Relationship Id="rId9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AB7EB1F8-D5CB-4A62-858A-2DA18CF36D85}"/>
              </a:ext>
            </a:extLst>
          </p:cNvPr>
          <p:cNvSpPr/>
          <p:nvPr/>
        </p:nvSpPr>
        <p:spPr>
          <a:xfrm>
            <a:off x="359874" y="213422"/>
            <a:ext cx="7055827" cy="928421"/>
          </a:xfrm>
          <a:prstGeom prst="rect">
            <a:avLst/>
          </a:prstGeom>
          <a:solidFill>
            <a:schemeClr val="accent3">
              <a:lumMod val="40000"/>
              <a:lumOff val="60000"/>
              <a:alpha val="65098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1" y="8148079"/>
            <a:ext cx="7601712" cy="2219446"/>
          </a:xfrm>
          <a:prstGeom prst="rect">
            <a:avLst/>
          </a:prstGeom>
          <a:ln>
            <a:noFill/>
          </a:ln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F3D82D5-5CA4-45E9-B2DD-09FD0A05B2FE}"/>
              </a:ext>
            </a:extLst>
          </p:cNvPr>
          <p:cNvSpPr txBox="1"/>
          <p:nvPr/>
        </p:nvSpPr>
        <p:spPr>
          <a:xfrm>
            <a:off x="617217" y="8846352"/>
            <a:ext cx="672422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①　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ホリプロステージ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]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https://horipro-stage.jp/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にアクセス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②　サイト内 右上の　　　　　　　　　　　　　　　　　をクリック　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③　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[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チケット予約・購入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]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ページにて　</a:t>
            </a:r>
            <a:endParaRPr lang="en-US" altLang="ja-JP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     会員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ID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： </a:t>
            </a:r>
            <a:r>
              <a:rPr lang="en-US" altLang="ja-JP" sz="16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kyojokai</a:t>
            </a:r>
            <a:r>
              <a:rPr lang="en-US" altLang="ja-JP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パスワード： </a:t>
            </a:r>
            <a:r>
              <a:rPr lang="en-US" altLang="ja-JP" sz="1600" b="1" dirty="0" err="1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tiket</a:t>
            </a:r>
            <a:r>
              <a:rPr lang="ja-JP" altLang="en-US" sz="12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を入力しログイン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(※</a:t>
            </a:r>
            <a:r>
              <a:rPr lang="ja-JP" altLang="en-US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会員登録はしないでください</a:t>
            </a:r>
            <a:r>
              <a:rPr lang="en-US" altLang="ja-JP" sz="12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)</a:t>
            </a:r>
            <a:endParaRPr lang="ja-JP" altLang="en-US" sz="12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10" name="正方形/長方形 9"/>
          <p:cNvSpPr>
            <a:spLocks/>
          </p:cNvSpPr>
          <p:nvPr/>
        </p:nvSpPr>
        <p:spPr>
          <a:xfrm>
            <a:off x="226046" y="10260279"/>
            <a:ext cx="6686990" cy="34426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ja-JP" altLang="en-US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お問合せ：ホリプロチケットセンター　</a:t>
            </a:r>
            <a:r>
              <a:rPr lang="en-US" altLang="ja-JP" sz="12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03-3490-4949</a:t>
            </a:r>
            <a:endParaRPr lang="ja-JP" altLang="en-US" sz="12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11645" y="10307150"/>
            <a:ext cx="966932" cy="338554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平日</a:t>
            </a:r>
            <a:r>
              <a:rPr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時～</a:t>
            </a:r>
            <a:r>
              <a:rPr lang="en-US" altLang="ja-JP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  <a:endParaRPr lang="en-US" altLang="ja-JP" sz="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ctr"/>
            <a:r>
              <a:rPr lang="ja-JP" altLang="en-US" sz="8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土日祝休み</a:t>
            </a:r>
            <a:endParaRPr lang="en-US" altLang="ja-JP" sz="8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0355" y="1510582"/>
            <a:ext cx="7775574" cy="193129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Daiwa House presents</a:t>
            </a:r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ミュージカル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『</a:t>
            </a:r>
            <a:r>
              <a:rPr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生きる</a:t>
            </a:r>
            <a:r>
              <a:rPr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』 </a:t>
            </a:r>
          </a:p>
          <a:p>
            <a:pPr algn="ctr"/>
            <a:endParaRPr lang="en-US" altLang="ja-JP" sz="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</a:t>
            </a:r>
            <a:r>
              <a:rPr lang="ja-JP" altLang="en-US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期間：</a:t>
            </a:r>
            <a:r>
              <a:rPr lang="en-US" altLang="ja-JP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2023.9.7(</a:t>
            </a:r>
            <a:r>
              <a:rPr lang="ja-JP" altLang="en-US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木</a:t>
            </a:r>
            <a:r>
              <a:rPr lang="en-US" altLang="ja-JP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～</a:t>
            </a:r>
            <a:r>
              <a:rPr lang="en-US" altLang="ja-JP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9/24(</a:t>
            </a:r>
            <a:r>
              <a:rPr lang="ja-JP" altLang="en-US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</a:t>
            </a:r>
            <a:r>
              <a:rPr lang="en-US" altLang="ja-JP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</a:p>
          <a:p>
            <a:r>
              <a:rPr lang="ja-JP" altLang="en-US" sz="175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  会場：新国立劇場 中劇場（初台）</a:t>
            </a:r>
            <a:endParaRPr lang="en-US" altLang="ja-JP" sz="175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6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キャスト：市村正親／鹿賀丈史（ダブルキャスト）　</a:t>
            </a:r>
            <a:endParaRPr lang="en-US" altLang="ja-JP" sz="14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村井良大　平方元基／上原理生（ダブルキャスト）</a:t>
            </a:r>
          </a:p>
          <a:p>
            <a:r>
              <a:rPr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　　　　高野菜々（音楽座ミュージカル）実咲凜音　福井晶一　鶴見辰吾</a:t>
            </a:r>
            <a:endParaRPr lang="en-US" altLang="ja-JP" sz="1400" b="1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2184350" y="350403"/>
            <a:ext cx="5262979" cy="769441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 fontAlgn="ctr"/>
            <a:r>
              <a:rPr lang="ja-JP" altLang="en-US" sz="4400" b="1" dirty="0">
                <a:ln w="9525">
                  <a:noFill/>
                  <a:prstDash val="solid"/>
                </a:ln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特別ご優待のご案内</a:t>
            </a:r>
            <a:endParaRPr lang="en-US" altLang="ja-JP" sz="4400" b="1" dirty="0">
              <a:ln w="9525">
                <a:noFill/>
                <a:prstDash val="solid"/>
              </a:ln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1428409" y="8399478"/>
            <a:ext cx="4594063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 fontAlgn="ctr"/>
            <a:r>
              <a:rPr lang="ja-JP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ご優待チケット購入方法</a:t>
            </a:r>
            <a:endParaRPr lang="en-US" altLang="ja-JP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99480CE3-98F1-4864-AED2-B3FCE2B429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534" b="90411" l="9091" r="95671">
                        <a14:foregroundMark x1="33550" y1="49315" x2="33550" y2="49315"/>
                        <a14:foregroundMark x1="19048" y1="43151" x2="38095" y2="53425"/>
                        <a14:foregroundMark x1="38095" y1="53425" x2="53896" y2="52055"/>
                        <a14:foregroundMark x1="53896" y1="52055" x2="55195" y2="52055"/>
                        <a14:foregroundMark x1="81602" y1="40411" x2="27273" y2="77397"/>
                        <a14:foregroundMark x1="27273" y1="77397" x2="14502" y2="49315"/>
                        <a14:foregroundMark x1="14502" y1="49315" x2="27922" y2="28082"/>
                        <a14:foregroundMark x1="27922" y1="28082" x2="61472" y2="19178"/>
                        <a14:foregroundMark x1="61472" y1="19178" x2="82900" y2="24658"/>
                        <a14:foregroundMark x1="82900" y1="24658" x2="81818" y2="74658"/>
                        <a14:foregroundMark x1="81818" y1="74658" x2="77489" y2="78767"/>
                        <a14:foregroundMark x1="79870" y1="68493" x2="31169" y2="57534"/>
                        <a14:foregroundMark x1="31169" y1="57534" x2="24242" y2="60959"/>
                        <a14:foregroundMark x1="21429" y1="66438" x2="55844" y2="46575"/>
                        <a14:foregroundMark x1="33550" y1="44521" x2="68182" y2="46575"/>
                        <a14:foregroundMark x1="77489" y1="50685" x2="88312" y2="50685"/>
                        <a14:foregroundMark x1="90476" y1="37671" x2="91342" y2="34247"/>
                        <a14:foregroundMark x1="88312" y1="39041" x2="74459" y2="86986"/>
                        <a14:foregroundMark x1="74459" y1="86986" x2="53896" y2="90411"/>
                        <a14:foregroundMark x1="16234" y1="37671" x2="9307" y2="39041"/>
                        <a14:foregroundMark x1="74675" y1="60959" x2="70130" y2="56164"/>
                        <a14:foregroundMark x1="95671" y1="75342" x2="95671" y2="75342"/>
                        <a14:foregroundMark x1="95238" y1="22603" x2="95238" y2="22603"/>
                        <a14:foregroundMark x1="77922" y1="58219" x2="64069" y2="62329"/>
                        <a14:foregroundMark x1="64069" y1="62329" x2="51515" y2="53425"/>
                        <a14:foregroundMark x1="30736" y1="49315" x2="45238" y2="54110"/>
                        <a14:foregroundMark x1="45238" y1="54110" x2="23160" y2="49315"/>
                        <a14:foregroundMark x1="14502" y1="67123" x2="14502" y2="67123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52469" y="9133618"/>
            <a:ext cx="1238965" cy="391535"/>
          </a:xfrm>
          <a:prstGeom prst="rect">
            <a:avLst/>
          </a:prstGeom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07B2505-7C51-4145-920A-031DC90323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890" y="8312451"/>
            <a:ext cx="1238964" cy="123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ソース画像を表示">
            <a:extLst>
              <a:ext uri="{FF2B5EF4-FFF2-40B4-BE49-F238E27FC236}">
                <a16:creationId xmlns:a16="http://schemas.microsoft.com/office/drawing/2014/main" id="{F6BC1ED7-E237-4364-90F8-D695CACB48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8540"/>
          <a:stretch/>
        </p:blipFill>
        <p:spPr bwMode="auto">
          <a:xfrm>
            <a:off x="617216" y="411707"/>
            <a:ext cx="474406" cy="4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5ECCF73-7CC9-456B-AE2C-C5CA16D6CC9C}"/>
              </a:ext>
            </a:extLst>
          </p:cNvPr>
          <p:cNvSpPr txBox="1"/>
          <p:nvPr/>
        </p:nvSpPr>
        <p:spPr>
          <a:xfrm>
            <a:off x="5329640" y="9525153"/>
            <a:ext cx="246507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0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&lt; </a:t>
            </a:r>
            <a:r>
              <a:rPr kumimoji="1" lang="ja-JP" altLang="en-US" sz="10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公演詳細</a:t>
            </a:r>
            <a:r>
              <a:rPr kumimoji="1" lang="en-US" altLang="ja-JP" sz="10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/</a:t>
            </a:r>
            <a:r>
              <a:rPr kumimoji="1" lang="ja-JP" altLang="en-US" sz="10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チケット購入はこちら ！</a:t>
            </a:r>
            <a:r>
              <a:rPr kumimoji="1" lang="en-US" altLang="ja-JP" sz="1000" spc="-15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&gt;</a:t>
            </a:r>
            <a:endParaRPr kumimoji="1" lang="ja-JP" altLang="en-US" sz="1000" spc="-15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36" name="Picture 2" descr="ソース画像を表示">
            <a:extLst>
              <a:ext uri="{FF2B5EF4-FFF2-40B4-BE49-F238E27FC236}">
                <a16:creationId xmlns:a16="http://schemas.microsoft.com/office/drawing/2014/main" id="{7389973F-FE8F-474F-B430-3F3CD42D4B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831"/>
          <a:stretch/>
        </p:blipFill>
        <p:spPr bwMode="auto">
          <a:xfrm>
            <a:off x="1138839" y="473548"/>
            <a:ext cx="1073211" cy="454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33AB0AF-9E79-B19B-19C3-64DD9412B2D1}"/>
              </a:ext>
            </a:extLst>
          </p:cNvPr>
          <p:cNvSpPr txBox="1"/>
          <p:nvPr/>
        </p:nvSpPr>
        <p:spPr>
          <a:xfrm>
            <a:off x="86932" y="4772764"/>
            <a:ext cx="7601712" cy="12772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黒澤明監督が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1952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に発表した映画「生きる」を原作に、日本を代表する演出家の宮本亞門、日本におけるオリジナルミュージカル創作を牽引する高橋知伽江、そして本年度トニー賞で優秀作曲家賞にノミネートされるなど、今もっともブロードウェイが注目する作曲家のジェイソン・ハウランドの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人がタッグを組んで生み出したミュージカル「生きる」。</a:t>
            </a:r>
            <a:endParaRPr lang="en-US" altLang="ja-JP" sz="1100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3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度目の上演となる今回も、主人公の渡辺勘治役を演じるのは、ミュージカル界のレジェンド、市村正親と鹿賀丈史だ。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2023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年に役者生活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50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周年を迎える</a:t>
            </a:r>
            <a:r>
              <a:rPr lang="en-US" altLang="ja-JP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2</a:t>
            </a:r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人の魂のこもったパフォーマンスに期待が集まる。コロナ禍により、限りある人間の命の尊さを見つめ直す機会が増えた今、「残された自分の人生をどう生きるか」という本作の問いかけは、以前にも増して、皆様の心に届くだろう。</a:t>
            </a:r>
          </a:p>
          <a:p>
            <a:r>
              <a:rPr lang="ja-JP" altLang="en-US" sz="1100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新キャストを得て、また新国立劇場 中劇場に場所を移して上演される「ジャパニーズ・ミュージカルの金字塔」をお見逃しなく！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BA1ABBE-3644-133E-D5B3-CD3FFF11EDF4}"/>
              </a:ext>
            </a:extLst>
          </p:cNvPr>
          <p:cNvSpPr txBox="1"/>
          <p:nvPr/>
        </p:nvSpPr>
        <p:spPr>
          <a:xfrm>
            <a:off x="27491" y="3364042"/>
            <a:ext cx="3428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ご優待価格（全席指定・税込）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9FBDB7E-09B1-3AFA-CC76-D7CCBA8ACE92}"/>
              </a:ext>
            </a:extLst>
          </p:cNvPr>
          <p:cNvSpPr txBox="1"/>
          <p:nvPr/>
        </p:nvSpPr>
        <p:spPr>
          <a:xfrm>
            <a:off x="899145" y="4059145"/>
            <a:ext cx="678949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7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9,800</a:t>
            </a:r>
            <a:r>
              <a:rPr lang="ja-JP" altLang="en-US" sz="17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　</a:t>
            </a:r>
            <a:r>
              <a:rPr lang="ja-JP" altLang="en-US" sz="1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　　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平日：</a:t>
            </a:r>
            <a:r>
              <a:rPr lang="en-US" altLang="ja-JP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7,600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円／土日祝：</a:t>
            </a:r>
            <a:r>
              <a:rPr lang="en-US" altLang="ja-JP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9,450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</a:t>
            </a:r>
            <a:endParaRPr lang="en-US" altLang="ja-JP" sz="1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D2F5CFC-4AB7-58BF-4331-749B82E64E55}"/>
              </a:ext>
            </a:extLst>
          </p:cNvPr>
          <p:cNvSpPr txBox="1"/>
          <p:nvPr/>
        </p:nvSpPr>
        <p:spPr>
          <a:xfrm>
            <a:off x="19136" y="1231312"/>
            <a:ext cx="77755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4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黒澤明監督の名作映画「生きる」を原作にしたジャパニーズミュージカルの金字塔</a:t>
            </a:r>
            <a:endParaRPr lang="ja-JP" altLang="en-US" sz="1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7B29E97D-107F-4C24-8C0A-B0A19F0B3B2C}"/>
              </a:ext>
            </a:extLst>
          </p:cNvPr>
          <p:cNvSpPr txBox="1"/>
          <p:nvPr/>
        </p:nvSpPr>
        <p:spPr>
          <a:xfrm>
            <a:off x="645807" y="3673666"/>
            <a:ext cx="718012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14,000</a:t>
            </a:r>
            <a:r>
              <a:rPr lang="ja-JP" altLang="en-US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円　</a:t>
            </a:r>
            <a:r>
              <a:rPr lang="ja-JP" altLang="en-US" sz="17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⇒　</a:t>
            </a:r>
            <a:r>
              <a:rPr lang="ja-JP" altLang="en-US" sz="1800" b="1" dirty="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平日：</a:t>
            </a:r>
            <a:r>
              <a:rPr lang="en-US" altLang="ja-JP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10,800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円／土日祝：</a:t>
            </a:r>
            <a:r>
              <a:rPr lang="en-US" altLang="ja-JP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13,050</a:t>
            </a:r>
            <a:r>
              <a:rPr lang="ja-JP" altLang="en-US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円</a:t>
            </a:r>
            <a:endParaRPr lang="en-US" altLang="ja-JP" sz="2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7E84040-1683-1A66-4D94-DD5A7DD33713}"/>
              </a:ext>
            </a:extLst>
          </p:cNvPr>
          <p:cNvSpPr txBox="1"/>
          <p:nvPr/>
        </p:nvSpPr>
        <p:spPr>
          <a:xfrm>
            <a:off x="196132" y="3731916"/>
            <a:ext cx="6582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S</a:t>
            </a:r>
            <a:r>
              <a:rPr lang="ja-JP" altLang="en-US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席</a:t>
            </a:r>
            <a:endParaRPr lang="en-US" altLang="ja-JP" sz="17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00FEB7F-F552-CE8A-A838-62AF273A7CCA}"/>
              </a:ext>
            </a:extLst>
          </p:cNvPr>
          <p:cNvSpPr txBox="1"/>
          <p:nvPr/>
        </p:nvSpPr>
        <p:spPr>
          <a:xfrm>
            <a:off x="202896" y="4109322"/>
            <a:ext cx="658287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1700" b="1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席</a:t>
            </a:r>
            <a:endParaRPr lang="en-US" altLang="ja-JP" sz="1700" b="1" dirty="0"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5B73D69-D727-44D6-BFA5-7DDB2D99D8FC}"/>
              </a:ext>
            </a:extLst>
          </p:cNvPr>
          <p:cNvSpPr txBox="1"/>
          <p:nvPr/>
        </p:nvSpPr>
        <p:spPr>
          <a:xfrm>
            <a:off x="5201891" y="6427701"/>
            <a:ext cx="24302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★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ダブルキャストスケジュール</a:t>
            </a:r>
            <a:endParaRPr lang="en-US" altLang="ja-JP" sz="1000" i="0" u="none" strike="noStrike" baseline="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/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A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：市村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平方　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B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：市村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上原　</a:t>
            </a:r>
            <a:endParaRPr lang="en-US" altLang="ja-JP" sz="1000" i="0" u="none" strike="noStrike" baseline="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/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C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：鹿賀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平方　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D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鹿賀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×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上原</a:t>
            </a:r>
            <a:endParaRPr lang="en-US" altLang="ja-JP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pPr algn="l"/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●ステージセット解説イベント：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11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日（月）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：</a:t>
            </a:r>
            <a:r>
              <a:rPr lang="en-US" altLang="ja-JP" sz="1000" i="0" u="none" strike="noStrike" baseline="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00</a:t>
            </a:r>
          </a:p>
          <a:p>
            <a:pPr algn="l"/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◆アフタートークイベント：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日（水）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18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時、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月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日（金）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13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　登壇者は</a:t>
            </a:r>
            <a:r>
              <a:rPr lang="en-US" altLang="ja-JP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HP</a:t>
            </a:r>
            <a:r>
              <a:rPr lang="ja-JP" altLang="en-US" sz="10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でご確認ください。</a:t>
            </a:r>
            <a:endParaRPr lang="en-US" altLang="ja-JP" sz="10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17" name="Google Shape;84;p1">
            <a:extLst>
              <a:ext uri="{FF2B5EF4-FFF2-40B4-BE49-F238E27FC236}">
                <a16:creationId xmlns:a16="http://schemas.microsoft.com/office/drawing/2014/main" id="{9789A6EB-7378-FB0F-A4EA-8F8E22F3D69A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45571" t="69567" r="1555" b="22572"/>
          <a:stretch/>
        </p:blipFill>
        <p:spPr>
          <a:xfrm>
            <a:off x="98297" y="6424514"/>
            <a:ext cx="5103594" cy="1172773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82F1A3E4-4CAC-B04B-6B11-70A5993493F0}"/>
              </a:ext>
            </a:extLst>
          </p:cNvPr>
          <p:cNvSpPr txBox="1"/>
          <p:nvPr/>
        </p:nvSpPr>
        <p:spPr>
          <a:xfrm>
            <a:off x="86931" y="6070437"/>
            <a:ext cx="3428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公演スケジュール</a:t>
            </a:r>
            <a:endParaRPr lang="en-US" altLang="ja-JP" sz="16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E4676251-55EE-0FE4-01D3-D4BC6ECAC992}"/>
              </a:ext>
            </a:extLst>
          </p:cNvPr>
          <p:cNvSpPr txBox="1"/>
          <p:nvPr/>
        </p:nvSpPr>
        <p:spPr>
          <a:xfrm>
            <a:off x="281811" y="7641869"/>
            <a:ext cx="6686989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未就学児入場不可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やむを得えない事情により、出演者並びにスケジュールが変更になる可能性がございます。</a:t>
            </a:r>
            <a:endParaRPr kumimoji="1" lang="en-US" altLang="ja-JP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cs typeface="+mn-cs"/>
            </a:endParaRPr>
          </a:p>
          <a:p>
            <a:pPr marL="0" marR="0" lvl="0" indent="0" algn="l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※</a:t>
            </a: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cs typeface="+mn-cs"/>
              </a:rPr>
              <a:t>公演中止の場合を除き、払い戻し、他公演へのお振替はいたしかねます。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06F8541-4989-BE39-D58B-63ED60CBD3E8}"/>
              </a:ext>
            </a:extLst>
          </p:cNvPr>
          <p:cNvSpPr txBox="1"/>
          <p:nvPr/>
        </p:nvSpPr>
        <p:spPr>
          <a:xfrm>
            <a:off x="22053" y="4364922"/>
            <a:ext cx="7772657" cy="366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0190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※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尚、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9/9(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土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9/10(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日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)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、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9/16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（土）、９</a:t>
            </a:r>
            <a:r>
              <a:rPr kumimoji="1" lang="en-US" altLang="ja-JP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/18</a:t>
            </a:r>
            <a:r>
              <a:rPr kumimoji="1" lang="ja-JP" altLang="en-US" sz="12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（月祝）夜公演（下記☆公演）</a:t>
            </a:r>
            <a:r>
              <a:rPr lang="ja-JP" altLang="en-US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限定</a:t>
            </a:r>
            <a:r>
              <a:rPr lang="en-US" altLang="ja-JP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S</a:t>
            </a:r>
            <a:r>
              <a:rPr lang="ja-JP" altLang="en-US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・</a:t>
            </a:r>
            <a:r>
              <a:rPr lang="en-US" altLang="ja-JP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A</a:t>
            </a:r>
            <a:r>
              <a:rPr lang="ja-JP" altLang="en-US" sz="1200" b="1" u="sng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席相当　　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9,000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  <a:cs typeface="+mn-cs"/>
              </a:rPr>
              <a:t>円</a:t>
            </a:r>
            <a:endParaRPr kumimoji="1" lang="en-US" altLang="ja-JP" sz="11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D デジタル 教科書体 NK-R" panose="02020400000000000000" pitchFamily="18" charset="-128"/>
              <a:ea typeface="UD デジタル 教科書体 NK-R" panose="02020400000000000000" pitchFamily="18" charset="-128"/>
              <a:cs typeface="+mn-cs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1F287FC8-C50A-D756-BEBF-1C6A21360BE0}"/>
              </a:ext>
            </a:extLst>
          </p:cNvPr>
          <p:cNvSpPr txBox="1"/>
          <p:nvPr/>
        </p:nvSpPr>
        <p:spPr>
          <a:xfrm>
            <a:off x="1091622" y="7027901"/>
            <a:ext cx="423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4CD403B1-084D-B9CF-62E8-E31AAB5BFB41}"/>
              </a:ext>
            </a:extLst>
          </p:cNvPr>
          <p:cNvSpPr txBox="1"/>
          <p:nvPr/>
        </p:nvSpPr>
        <p:spPr>
          <a:xfrm>
            <a:off x="1346979" y="7033997"/>
            <a:ext cx="423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1EBC7B01-BB7A-2F1D-E0C5-DA15666BFB7D}"/>
              </a:ext>
            </a:extLst>
          </p:cNvPr>
          <p:cNvSpPr txBox="1"/>
          <p:nvPr/>
        </p:nvSpPr>
        <p:spPr>
          <a:xfrm>
            <a:off x="2850749" y="7048782"/>
            <a:ext cx="423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663ABA03-739C-10DD-FDAC-D343C6CF3BE7}"/>
              </a:ext>
            </a:extLst>
          </p:cNvPr>
          <p:cNvSpPr txBox="1"/>
          <p:nvPr/>
        </p:nvSpPr>
        <p:spPr>
          <a:xfrm>
            <a:off x="3357698" y="7059092"/>
            <a:ext cx="42368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2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☆</a:t>
            </a:r>
            <a:endParaRPr lang="ja-JP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5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1.pptx" id="{D8CEF92E-E621-4889-A2C4-D44EA4896D94}" vid="{7BA0B976-7AA0-4750-86DE-53A6EBAC7E76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1364</TotalTime>
  <Words>539</Words>
  <Application>Microsoft Office PowerPoint</Application>
  <PresentationFormat>ユーザー設定</PresentationFormat>
  <Paragraphs>43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UD デジタル 教科書体 NK-R</vt:lpstr>
      <vt:lpstr>UD デジタル 教科書体 NP-R</vt:lpstr>
      <vt:lpstr>Arial</vt:lpstr>
      <vt:lpstr>Calibri</vt:lpstr>
      <vt:lpstr>Calibri Light</vt:lpstr>
      <vt:lpstr>51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user</dc:creator>
  <cp:lastModifiedBy>user</cp:lastModifiedBy>
  <cp:revision>41</cp:revision>
  <cp:lastPrinted>2023-08-21T02:21:14Z</cp:lastPrinted>
  <dcterms:created xsi:type="dcterms:W3CDTF">2013-08-07T01:16:52Z</dcterms:created>
  <dcterms:modified xsi:type="dcterms:W3CDTF">2023-08-21T08:02:27Z</dcterms:modified>
</cp:coreProperties>
</file>